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8" r:id="rId2"/>
    <p:sldId id="261" r:id="rId3"/>
    <p:sldId id="262" r:id="rId4"/>
    <p:sldId id="260" r:id="rId5"/>
    <p:sldId id="263" r:id="rId6"/>
    <p:sldId id="259" r:id="rId7"/>
    <p:sldId id="265" r:id="rId8"/>
    <p:sldId id="268" r:id="rId9"/>
    <p:sldId id="271" r:id="rId10"/>
    <p:sldId id="266" r:id="rId11"/>
    <p:sldId id="270" r:id="rId12"/>
    <p:sldId id="272" r:id="rId13"/>
    <p:sldId id="269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9" d="100"/>
          <a:sy n="79" d="100"/>
        </p:scale>
        <p:origin x="-384" y="-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153-D0D7-4C95-8764-3B3F734ABAC4}" type="datetimeFigureOut">
              <a:rPr lang="vi-VN" smtClean="0"/>
              <a:t>06/03/2021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A949-459F-4F61-B0FC-004365EB336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82088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153-D0D7-4C95-8764-3B3F734ABAC4}" type="datetimeFigureOut">
              <a:rPr lang="vi-VN" smtClean="0"/>
              <a:t>06/03/2021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A949-459F-4F61-B0FC-004365EB336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3719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153-D0D7-4C95-8764-3B3F734ABAC4}" type="datetimeFigureOut">
              <a:rPr lang="vi-VN" smtClean="0"/>
              <a:t>06/03/2021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A949-459F-4F61-B0FC-004365EB3362}" type="slidenum">
              <a:rPr lang="vi-VN" smtClean="0"/>
              <a:t>‹#›</a:t>
            </a:fld>
            <a:endParaRPr lang="vi-V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29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153-D0D7-4C95-8764-3B3F734ABAC4}" type="datetimeFigureOut">
              <a:rPr lang="vi-VN" smtClean="0"/>
              <a:t>06/03/2021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A949-459F-4F61-B0FC-004365EB336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775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153-D0D7-4C95-8764-3B3F734ABAC4}" type="datetimeFigureOut">
              <a:rPr lang="vi-VN" smtClean="0"/>
              <a:t>06/03/2021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A949-459F-4F61-B0FC-004365EB3362}" type="slidenum">
              <a:rPr lang="vi-VN" smtClean="0"/>
              <a:t>‹#›</a:t>
            </a:fld>
            <a:endParaRPr lang="vi-V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9268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153-D0D7-4C95-8764-3B3F734ABAC4}" type="datetimeFigureOut">
              <a:rPr lang="vi-VN" smtClean="0"/>
              <a:t>06/03/2021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A949-459F-4F61-B0FC-004365EB336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6478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153-D0D7-4C95-8764-3B3F734ABAC4}" type="datetimeFigureOut">
              <a:rPr lang="vi-VN" smtClean="0"/>
              <a:t>06/03/2021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A949-459F-4F61-B0FC-004365EB336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2549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153-D0D7-4C95-8764-3B3F734ABAC4}" type="datetimeFigureOut">
              <a:rPr lang="vi-VN" smtClean="0"/>
              <a:t>06/03/2021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A949-459F-4F61-B0FC-004365EB336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5099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153-D0D7-4C95-8764-3B3F734ABAC4}" type="datetimeFigureOut">
              <a:rPr lang="vi-VN" smtClean="0"/>
              <a:t>06/03/2021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A949-459F-4F61-B0FC-004365EB336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5621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153-D0D7-4C95-8764-3B3F734ABAC4}" type="datetimeFigureOut">
              <a:rPr lang="vi-VN" smtClean="0"/>
              <a:t>06/03/2021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A949-459F-4F61-B0FC-004365EB336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13813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153-D0D7-4C95-8764-3B3F734ABAC4}" type="datetimeFigureOut">
              <a:rPr lang="vi-VN" smtClean="0"/>
              <a:t>06/03/2021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A949-459F-4F61-B0FC-004365EB336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424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153-D0D7-4C95-8764-3B3F734ABAC4}" type="datetimeFigureOut">
              <a:rPr lang="vi-VN" smtClean="0"/>
              <a:t>06/03/2021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A949-459F-4F61-B0FC-004365EB336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90017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153-D0D7-4C95-8764-3B3F734ABAC4}" type="datetimeFigureOut">
              <a:rPr lang="vi-VN" smtClean="0"/>
              <a:t>06/03/2021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A949-459F-4F61-B0FC-004365EB336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0591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153-D0D7-4C95-8764-3B3F734ABAC4}" type="datetimeFigureOut">
              <a:rPr lang="vi-VN" smtClean="0"/>
              <a:t>06/03/2021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A949-459F-4F61-B0FC-004365EB336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20781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153-D0D7-4C95-8764-3B3F734ABAC4}" type="datetimeFigureOut">
              <a:rPr lang="vi-VN" smtClean="0"/>
              <a:t>06/03/2021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A949-459F-4F61-B0FC-004365EB336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016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153-D0D7-4C95-8764-3B3F734ABAC4}" type="datetimeFigureOut">
              <a:rPr lang="vi-VN" smtClean="0"/>
              <a:t>06/03/2021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AA949-459F-4F61-B0FC-004365EB336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54924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D4153-D0D7-4C95-8764-3B3F734ABAC4}" type="datetimeFigureOut">
              <a:rPr lang="vi-VN" smtClean="0"/>
              <a:t>06/03/2021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52AA949-459F-4F61-B0FC-004365EB336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84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ahi-net.or.jp/~yq3t-hruc/img/VNEL.gi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Áo cờ đỏ sao vàng trường mầm non Bee Garden - Hình 4 | Việt nam, Mầm non,  Trường mầm non">
            <a:extLst>
              <a:ext uri="{FF2B5EF4-FFF2-40B4-BE49-F238E27FC236}">
                <a16:creationId xmlns:a16="http://schemas.microsoft.com/office/drawing/2014/main" xmlns="" id="{066BA243-A4A5-4B02-ACAF-13BDF5BD3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8A05925-9365-4239-9807-6ED6D0DFFCD0}"/>
              </a:ext>
            </a:extLst>
          </p:cNvPr>
          <p:cNvSpPr txBox="1"/>
          <p:nvPr/>
        </p:nvSpPr>
        <p:spPr>
          <a:xfrm>
            <a:off x="-137993" y="381000"/>
            <a:ext cx="1661993" cy="58293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9600" b="1" dirty="0">
                <a:solidFill>
                  <a:srgbClr val="FF0000"/>
                </a:solidFill>
              </a:rPr>
              <a:t>ベトナム</a:t>
            </a:r>
            <a:endParaRPr lang="vi-VN" sz="96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C5F779E-11BE-4F44-90D6-E40BC980B2E1}"/>
              </a:ext>
            </a:extLst>
          </p:cNvPr>
          <p:cNvSpPr txBox="1"/>
          <p:nvPr/>
        </p:nvSpPr>
        <p:spPr>
          <a:xfrm>
            <a:off x="10530009" y="1485900"/>
            <a:ext cx="1661993" cy="58293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9600" b="1" dirty="0">
                <a:solidFill>
                  <a:srgbClr val="FF0000"/>
                </a:solidFill>
              </a:rPr>
              <a:t>子育て</a:t>
            </a:r>
            <a:endParaRPr lang="vi-VN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445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208" y="320842"/>
            <a:ext cx="4785003" cy="1320800"/>
          </a:xfrm>
        </p:spPr>
        <p:txBody>
          <a:bodyPr>
            <a:normAutofit/>
          </a:bodyPr>
          <a:lstStyle/>
          <a:p>
            <a:r>
              <a:rPr lang="en-US" altLang="ja-JP" sz="2400" b="1" dirty="0">
                <a:solidFill>
                  <a:schemeClr val="tx1"/>
                </a:solidFill>
              </a:rPr>
              <a:t>7</a:t>
            </a:r>
            <a:r>
              <a:rPr lang="ja-JP" altLang="en-US" sz="2400" b="1" dirty="0">
                <a:solidFill>
                  <a:schemeClr val="tx1"/>
                </a:solidFill>
              </a:rPr>
              <a:t>時から</a:t>
            </a:r>
            <a:r>
              <a:rPr lang="en-US" altLang="ja-JP" sz="2400" b="1" dirty="0">
                <a:solidFill>
                  <a:schemeClr val="tx1"/>
                </a:solidFill>
              </a:rPr>
              <a:t>7</a:t>
            </a:r>
            <a:r>
              <a:rPr lang="ja-JP" altLang="en-US" sz="2400" b="1" dirty="0">
                <a:solidFill>
                  <a:schemeClr val="tx1"/>
                </a:solidFill>
              </a:rPr>
              <a:t>時半までに登園し、園児たちは朝ごはんを保育園で食べます</a:t>
            </a:r>
            <a:r>
              <a:rPr lang="ja-JP" altLang="en-US" sz="2400" b="1" dirty="0" smtClean="0">
                <a:solidFill>
                  <a:schemeClr val="tx1"/>
                </a:solidFill>
              </a:rPr>
              <a:t>。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757027"/>
            <a:ext cx="5472088" cy="3650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835316" y="320842"/>
            <a:ext cx="3898232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ja-JP" altLang="en-US" sz="2400" b="1" dirty="0" smtClean="0">
                <a:solidFill>
                  <a:schemeClr val="tx1"/>
                </a:solidFill>
              </a:rPr>
              <a:t>毎週、月曜日は、園児は体操着で登園し、朝礼の後、簡単な運動をする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15" y="1641642"/>
            <a:ext cx="5175249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9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dirty="0" smtClean="0">
                <a:solidFill>
                  <a:schemeClr val="tx1"/>
                </a:solidFill>
              </a:rPr>
              <a:t>小学校に入る前に、幼稚園で先生が５歳の子供にチョックやボールドやペンシルを接させる。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6146" name="Picture 2" descr="Ám ảnh” lớp 1 - Tuổi Trẻ On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07" y="2229601"/>
            <a:ext cx="6334125" cy="40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ẩn thận khi dạy viết chữ cho trẻ mẫu giáo - Giáo dục Việt N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24500" y="2058151"/>
            <a:ext cx="6667500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tot365.com/uploads/plugin/product_items/1042/1548813605-1820240640-b-3-v-t-p-to-t-p-vi-t-t-xoa-thong-minh-kem-but-vi-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181" y="212958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292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Kiên quyết không để trường học mầm non bị quá tải - Hànộimới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21" y="4000500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6 bước chuẩn bị cho bé vào lớp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967878"/>
            <a:ext cx="4689142" cy="283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05089" y="766292"/>
            <a:ext cx="555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/>
              <a:t>小学校の先生が学校で一年生に文字組み合わせを教える。</a:t>
            </a:r>
            <a:endParaRPr lang="en-US" sz="3200" b="1" dirty="0"/>
          </a:p>
        </p:txBody>
      </p:sp>
      <p:pic>
        <p:nvPicPr>
          <p:cNvPr id="8198" name="Picture 6" descr="Kiên trì như... giáo viên lớp 1 | Giáo dục | Thanh Niê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5"/>
          <a:stretch/>
        </p:blipFill>
        <p:spPr bwMode="auto">
          <a:xfrm>
            <a:off x="5172743" y="1850773"/>
            <a:ext cx="7019257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81045" y="473905"/>
            <a:ext cx="1372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宿題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87187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018" y="344905"/>
            <a:ext cx="3629971" cy="581526"/>
          </a:xfrm>
        </p:spPr>
        <p:txBody>
          <a:bodyPr>
            <a:normAutofit fontScale="90000"/>
          </a:bodyPr>
          <a:lstStyle/>
          <a:p>
            <a:r>
              <a:rPr lang="ja-JP" altLang="en-US" b="1" dirty="0" smtClean="0">
                <a:solidFill>
                  <a:schemeClr val="tx1"/>
                </a:solidFill>
              </a:rPr>
              <a:t>学校行く交通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1514"/>
            <a:ext cx="6090002" cy="388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Kỹ năng giúp con trẻ thoát hiểm khi bị bỏ quên trên x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433" y="2562727"/>
            <a:ext cx="611505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3611" y="1058779"/>
            <a:ext cx="3809999" cy="7178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ja-JP" altLang="en-US" b="1" dirty="0">
                <a:solidFill>
                  <a:schemeClr val="tx1"/>
                </a:solidFill>
              </a:rPr>
              <a:t>あま</a:t>
            </a:r>
            <a:r>
              <a:rPr lang="ja-JP" altLang="en-US" b="1" dirty="0" smtClean="0">
                <a:solidFill>
                  <a:schemeClr val="tx1"/>
                </a:solidFill>
              </a:rPr>
              <a:t>り忙しくない</a:t>
            </a:r>
            <a:r>
              <a:rPr lang="ja-JP" altLang="en-US" b="1" dirty="0">
                <a:solidFill>
                  <a:schemeClr val="tx1"/>
                </a:solidFill>
              </a:rPr>
              <a:t>両</a:t>
            </a:r>
            <a:r>
              <a:rPr lang="ja-JP" altLang="en-US" b="1" dirty="0" smtClean="0">
                <a:solidFill>
                  <a:schemeClr val="tx1"/>
                </a:solidFill>
              </a:rPr>
              <a:t>親の時、バイクで子供を乗せて学校へ行く。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761303" y="2149644"/>
            <a:ext cx="3629971" cy="413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ja-JP" altLang="en-US" b="1" dirty="0" smtClean="0">
                <a:solidFill>
                  <a:schemeClr val="tx1"/>
                </a:solidFill>
              </a:rPr>
              <a:t>学生が自分でバスで学校へ行く。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68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3829" y="2654969"/>
            <a:ext cx="2583224" cy="1320800"/>
          </a:xfrm>
        </p:spPr>
        <p:txBody>
          <a:bodyPr>
            <a:normAutofit fontScale="90000"/>
          </a:bodyPr>
          <a:lstStyle/>
          <a:p>
            <a:r>
              <a:rPr lang="ja-JP" altLang="en-US" sz="8800" b="1" dirty="0">
                <a:solidFill>
                  <a:schemeClr val="tx1"/>
                </a:solidFill>
              </a:rPr>
              <a:t>以上</a:t>
            </a:r>
            <a:r>
              <a:rPr lang="ja-JP" altLang="en-US" b="1" dirty="0">
                <a:solidFill>
                  <a:schemeClr val="tx1"/>
                </a:solidFill>
              </a:rPr>
              <a:t/>
            </a:r>
            <a:br>
              <a:rPr lang="ja-JP" altLang="en-US" b="1" dirty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863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gười Việt Odessa | Tại sao đất nước ta mãi nghèo...một bài viết hay nên  đọc!">
            <a:extLst>
              <a:ext uri="{FF2B5EF4-FFF2-40B4-BE49-F238E27FC236}">
                <a16:creationId xmlns:a16="http://schemas.microsoft.com/office/drawing/2014/main" xmlns="" id="{DAC994B7-ADD1-4BC0-9D3E-C05359204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735" y="0"/>
            <a:ext cx="8733265" cy="491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124544F-4935-41E6-8418-F0254BE47E09}"/>
              </a:ext>
            </a:extLst>
          </p:cNvPr>
          <p:cNvSpPr txBox="1"/>
          <p:nvPr/>
        </p:nvSpPr>
        <p:spPr>
          <a:xfrm>
            <a:off x="2250778" y="1265549"/>
            <a:ext cx="677108" cy="4729582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lang="ja-JP" sz="3200" b="1" dirty="0">
                <a:effectLst/>
                <a:ea typeface="メイリオ" panose="020B0604030504040204" pitchFamily="50" charset="-128"/>
                <a:cs typeface="Times New Roman" panose="02020603050405020304" pitchFamily="18" charset="0"/>
              </a:rPr>
              <a:t>ベトナム社会主義共和国</a:t>
            </a:r>
            <a:r>
              <a:rPr lang="vi-VN" altLang="ja-JP" sz="3200" b="1" dirty="0">
                <a:effectLst/>
                <a:latin typeface="メイリオ" panose="020B0604030504040204" pitchFamily="50" charset="-128"/>
                <a:cs typeface="Times New Roman" panose="02020603050405020304" pitchFamily="18" charset="0"/>
              </a:rPr>
              <a:t> </a:t>
            </a:r>
            <a:endParaRPr lang="vi-VN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BAA28E4-BD29-4981-A254-EAB4CE0AFAE1}"/>
              </a:ext>
            </a:extLst>
          </p:cNvPr>
          <p:cNvSpPr txBox="1"/>
          <p:nvPr/>
        </p:nvSpPr>
        <p:spPr>
          <a:xfrm>
            <a:off x="350845" y="1252169"/>
            <a:ext cx="677108" cy="34340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3200" b="1" dirty="0">
                <a:effectLst/>
                <a:ea typeface="メイリオ" panose="020B0604030504040204" pitchFamily="50" charset="-128"/>
                <a:cs typeface="Times New Roman" panose="02020603050405020304" pitchFamily="18" charset="0"/>
              </a:rPr>
              <a:t>ベトナム語</a:t>
            </a:r>
            <a:endParaRPr lang="vi-VN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1FE6039-8FE1-4ACB-8D2B-E8BD58C9B29A}"/>
              </a:ext>
            </a:extLst>
          </p:cNvPr>
          <p:cNvSpPr txBox="1"/>
          <p:nvPr/>
        </p:nvSpPr>
        <p:spPr>
          <a:xfrm>
            <a:off x="1211025" y="1265549"/>
            <a:ext cx="677108" cy="47499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3200" b="1" dirty="0">
                <a:effectLst/>
                <a:ea typeface="メイリオ" panose="020B0604030504040204" pitchFamily="50" charset="-128"/>
                <a:cs typeface="Times New Roman" panose="02020603050405020304" pitchFamily="18" charset="0"/>
              </a:rPr>
              <a:t>ハノイ</a:t>
            </a:r>
            <a:endParaRPr lang="en-US" altLang="ja-JP" sz="3200" b="1" dirty="0">
              <a:effectLst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768B1AC-724E-4E92-AD9C-8CDFD91CABC2}"/>
              </a:ext>
            </a:extLst>
          </p:cNvPr>
          <p:cNvSpPr txBox="1"/>
          <p:nvPr/>
        </p:nvSpPr>
        <p:spPr>
          <a:xfrm>
            <a:off x="4157310" y="5150153"/>
            <a:ext cx="6348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effectLst/>
                <a:ea typeface="メイリオ" panose="020B0604030504040204" pitchFamily="50" charset="-128"/>
                <a:cs typeface="Times New Roman" panose="02020603050405020304" pitchFamily="18" charset="0"/>
              </a:rPr>
              <a:t>33</a:t>
            </a:r>
            <a:r>
              <a:rPr lang="ja-JP" altLang="en-US" sz="2400" b="1" dirty="0">
                <a:effectLst/>
                <a:ea typeface="メイリオ" panose="020B0604030504040204" pitchFamily="50" charset="-128"/>
                <a:cs typeface="Times New Roman" panose="02020603050405020304" pitchFamily="18" charset="0"/>
              </a:rPr>
              <a:t>万</a:t>
            </a:r>
            <a:r>
              <a:rPr lang="en-US" altLang="ja-JP" sz="2400" b="1" dirty="0">
                <a:effectLst/>
                <a:ea typeface="メイリオ" panose="020B0604030504040204" pitchFamily="50" charset="-128"/>
                <a:cs typeface="Times New Roman" panose="02020603050405020304" pitchFamily="18" charset="0"/>
              </a:rPr>
              <a:t>1</a:t>
            </a:r>
            <a:r>
              <a:rPr lang="ja-JP" altLang="en-US" sz="2400" b="1" dirty="0">
                <a:effectLst/>
                <a:ea typeface="メイリオ" panose="020B0604030504040204" pitchFamily="50" charset="-128"/>
                <a:cs typeface="Times New Roman" panose="02020603050405020304" pitchFamily="18" charset="0"/>
              </a:rPr>
              <a:t>千平方</a:t>
            </a:r>
            <a:r>
              <a:rPr lang="en-US" altLang="ja-JP" sz="2400" b="1" dirty="0">
                <a:effectLst/>
                <a:ea typeface="メイリオ" panose="020B0604030504040204" pitchFamily="50" charset="-128"/>
                <a:cs typeface="Times New Roman" panose="02020603050405020304" pitchFamily="18" charset="0"/>
              </a:rPr>
              <a:t>km</a:t>
            </a:r>
            <a:r>
              <a:rPr lang="ja-JP" altLang="en-US" sz="2400" b="1" dirty="0">
                <a:effectLst/>
                <a:ea typeface="メイリオ" panose="020B0604030504040204" pitchFamily="50" charset="-128"/>
                <a:cs typeface="Times New Roman" panose="02020603050405020304" pitchFamily="18" charset="0"/>
              </a:rPr>
              <a:t>（日本の約</a:t>
            </a:r>
            <a:r>
              <a:rPr lang="en-US" altLang="ja-JP" sz="2400" b="1" dirty="0">
                <a:effectLst/>
                <a:ea typeface="メイリオ" panose="020B0604030504040204" pitchFamily="50" charset="-128"/>
                <a:cs typeface="Times New Roman" panose="02020603050405020304" pitchFamily="18" charset="0"/>
              </a:rPr>
              <a:t>88</a:t>
            </a:r>
            <a:r>
              <a:rPr lang="ja-JP" altLang="en-US" sz="2400" b="1" dirty="0">
                <a:effectLst/>
                <a:ea typeface="メイリオ" panose="020B0604030504040204" pitchFamily="50" charset="-128"/>
                <a:cs typeface="Times New Roman" panose="02020603050405020304" pitchFamily="18" charset="0"/>
              </a:rPr>
              <a:t>％）</a:t>
            </a:r>
            <a:endParaRPr lang="vi-V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A26D341-E590-470B-A987-E4BBFB7548C6}"/>
              </a:ext>
            </a:extLst>
          </p:cNvPr>
          <p:cNvSpPr txBox="1"/>
          <p:nvPr/>
        </p:nvSpPr>
        <p:spPr>
          <a:xfrm>
            <a:off x="4117288" y="5661529"/>
            <a:ext cx="617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effectLst/>
                <a:ea typeface="メイリオ" panose="020B0604030504040204" pitchFamily="50" charset="-128"/>
                <a:cs typeface="Times New Roman" panose="02020603050405020304" pitchFamily="18" charset="0"/>
              </a:rPr>
              <a:t>9,789</a:t>
            </a:r>
            <a:r>
              <a:rPr lang="zh-TW" altLang="en-US" sz="2400" b="1" dirty="0">
                <a:effectLst/>
                <a:ea typeface="メイリオ" panose="020B0604030504040204" pitchFamily="50" charset="-128"/>
                <a:cs typeface="Times New Roman" panose="02020603050405020304" pitchFamily="18" charset="0"/>
              </a:rPr>
              <a:t>万人</a:t>
            </a:r>
            <a:r>
              <a:rPr lang="en-US" altLang="zh-TW" sz="2400" b="1" dirty="0">
                <a:effectLst/>
                <a:ea typeface="メイリオ" panose="020B0604030504040204" pitchFamily="50" charset="-128"/>
                <a:cs typeface="Times New Roman" panose="02020603050405020304" pitchFamily="18" charset="0"/>
              </a:rPr>
              <a:t>(2021</a:t>
            </a:r>
            <a:r>
              <a:rPr lang="zh-TW" altLang="en-US" sz="2400" b="1" dirty="0">
                <a:effectLst/>
                <a:ea typeface="メイリオ" panose="020B0604030504040204" pitchFamily="50" charset="-128"/>
                <a:cs typeface="Times New Roman" panose="02020603050405020304" pitchFamily="18" charset="0"/>
              </a:rPr>
              <a:t>年時点、国連人口基金推計</a:t>
            </a:r>
            <a:r>
              <a:rPr lang="en-US" altLang="zh-TW" sz="2400" b="1" dirty="0">
                <a:effectLst/>
                <a:ea typeface="メイリオ" panose="020B0604030504040204" pitchFamily="50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8B3D3DF-0C60-4A16-A17B-5E31BAF8381E}"/>
              </a:ext>
            </a:extLst>
          </p:cNvPr>
          <p:cNvSpPr txBox="1"/>
          <p:nvPr/>
        </p:nvSpPr>
        <p:spPr>
          <a:xfrm>
            <a:off x="4229048" y="6325533"/>
            <a:ext cx="617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ja-JP" altLang="en-US" sz="2400" b="1" dirty="0">
                <a:solidFill>
                  <a:schemeClr val="tx1"/>
                </a:solidFill>
                <a:effectLst/>
              </a:rPr>
              <a:t>ドン</a:t>
            </a:r>
            <a:endParaRPr lang="vi-VN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xmlns="" id="{D46AE406-F892-445F-9036-556C255EB854}"/>
              </a:ext>
            </a:extLst>
          </p:cNvPr>
          <p:cNvSpPr/>
          <p:nvPr/>
        </p:nvSpPr>
        <p:spPr>
          <a:xfrm>
            <a:off x="2229184" y="540969"/>
            <a:ext cx="677108" cy="7112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国名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xmlns="" id="{595C5635-60FF-4633-A405-630F0AAC882E}"/>
              </a:ext>
            </a:extLst>
          </p:cNvPr>
          <p:cNvSpPr/>
          <p:nvPr/>
        </p:nvSpPr>
        <p:spPr>
          <a:xfrm>
            <a:off x="1286652" y="540969"/>
            <a:ext cx="677108" cy="711200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800" b="1" dirty="0">
                <a:solidFill>
                  <a:schemeClr val="bg1"/>
                </a:solidFill>
                <a:effectLst/>
                <a:ea typeface="メイリオ" panose="020B0604030504040204" pitchFamily="50" charset="-128"/>
                <a:cs typeface="Times New Roman" panose="02020603050405020304" pitchFamily="18" charset="0"/>
              </a:rPr>
              <a:t>首都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xmlns="" id="{815ABBCA-5811-41D2-8717-F3A21DE1AC00}"/>
              </a:ext>
            </a:extLst>
          </p:cNvPr>
          <p:cNvSpPr/>
          <p:nvPr/>
        </p:nvSpPr>
        <p:spPr>
          <a:xfrm>
            <a:off x="332575" y="540969"/>
            <a:ext cx="677108" cy="711200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800" b="1" dirty="0">
                <a:effectLst/>
                <a:ea typeface="メイリオ" panose="020B0604030504040204" pitchFamily="50" charset="-128"/>
                <a:cs typeface="Times New Roman" panose="02020603050405020304" pitchFamily="18" charset="0"/>
              </a:rPr>
              <a:t>言語</a:t>
            </a:r>
            <a:endParaRPr lang="vi-VN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xmlns="" id="{2E6E9882-E241-4154-84E8-FACCAA74DBBE}"/>
              </a:ext>
            </a:extLst>
          </p:cNvPr>
          <p:cNvSpPr/>
          <p:nvPr/>
        </p:nvSpPr>
        <p:spPr>
          <a:xfrm>
            <a:off x="3542598" y="6180521"/>
            <a:ext cx="574690" cy="659356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ja-JP" sz="1800" b="1" dirty="0">
                <a:solidFill>
                  <a:schemeClr val="bg1"/>
                </a:solidFill>
                <a:effectLst/>
              </a:rPr>
              <a:t>通貨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xmlns="" id="{AD4663D7-905F-4552-A967-1F017C087C3C}"/>
              </a:ext>
            </a:extLst>
          </p:cNvPr>
          <p:cNvSpPr/>
          <p:nvPr/>
        </p:nvSpPr>
        <p:spPr>
          <a:xfrm>
            <a:off x="3582620" y="4927692"/>
            <a:ext cx="574690" cy="638191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ja-JP" altLang="en-US" sz="1600" b="1" dirty="0">
                <a:effectLst/>
                <a:ea typeface="メイリオ" panose="020B0604030504040204" pitchFamily="50" charset="-128"/>
                <a:cs typeface="Times New Roman" panose="02020603050405020304" pitchFamily="18" charset="0"/>
              </a:rPr>
              <a:t>面積</a:t>
            </a:r>
            <a:endParaRPr lang="vi-VN" sz="1600" b="1" dirty="0">
              <a:solidFill>
                <a:schemeClr val="bg1"/>
              </a:solidFill>
            </a:endParaRP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xmlns="" id="{99FF1234-2FA8-449F-B060-4428AB1E7946}"/>
              </a:ext>
            </a:extLst>
          </p:cNvPr>
          <p:cNvSpPr/>
          <p:nvPr/>
        </p:nvSpPr>
        <p:spPr>
          <a:xfrm>
            <a:off x="3542598" y="5527100"/>
            <a:ext cx="574690" cy="638191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ja-JP" altLang="en-US" sz="1600" b="1" dirty="0">
                <a:effectLst/>
                <a:ea typeface="メイリオ" panose="020B0604030504040204" pitchFamily="50" charset="-128"/>
                <a:cs typeface="Times New Roman" panose="02020603050405020304" pitchFamily="18" charset="0"/>
              </a:rPr>
              <a:t>面積</a:t>
            </a:r>
            <a:endParaRPr lang="vi-V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75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5FBC9AE-4A5E-421D-A279-46CA20C50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46" y="1787779"/>
            <a:ext cx="4558707" cy="280726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0AA40C6-E230-4C56-8614-22F6ACC79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39" y="690880"/>
            <a:ext cx="4011123" cy="1096899"/>
          </a:xfrm>
        </p:spPr>
        <p:txBody>
          <a:bodyPr>
            <a:normAutofit/>
          </a:bodyPr>
          <a:lstStyle/>
          <a:p>
            <a:r>
              <a:rPr lang="ja-JP" altLang="en-US" sz="6000" b="1" dirty="0">
                <a:solidFill>
                  <a:schemeClr val="tx1"/>
                </a:solidFill>
              </a:rPr>
              <a:t>国旗の意味</a:t>
            </a:r>
            <a:endParaRPr lang="vi-VN" sz="60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9ECF4F3-13E3-409C-BF83-4889D93044BD}"/>
              </a:ext>
            </a:extLst>
          </p:cNvPr>
          <p:cNvSpPr txBox="1"/>
          <p:nvPr/>
        </p:nvSpPr>
        <p:spPr>
          <a:xfrm>
            <a:off x="638265" y="5059330"/>
            <a:ext cx="83509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sz="2800" dirty="0">
                <a:solidFill>
                  <a:schemeClr val="tx1"/>
                </a:solidFill>
                <a:effectLst/>
              </a:rPr>
              <a:t>「金星紅旗（きんせいこうき）」と呼ばれている。</a:t>
            </a:r>
            <a:r>
              <a:rPr lang="vi-VN" sz="2800" dirty="0">
                <a:solidFill>
                  <a:schemeClr val="tx1"/>
                </a:solidFill>
                <a:effectLst/>
              </a:rPr>
              <a:t/>
            </a:r>
            <a:br>
              <a:rPr lang="vi-VN" sz="2800" dirty="0">
                <a:solidFill>
                  <a:schemeClr val="tx1"/>
                </a:solidFill>
                <a:effectLst/>
              </a:rPr>
            </a:br>
            <a:r>
              <a:rPr lang="ja-JP" sz="2800" dirty="0">
                <a:solidFill>
                  <a:schemeClr val="tx1"/>
                </a:solidFill>
                <a:effectLst/>
              </a:rPr>
              <a:t>赤は社会主義国に共通の色で、革命に流した戦士の血を、黄色の星は労働者、農民、知識人、青年の団結を表している。</a:t>
            </a:r>
            <a:endParaRPr lang="vi-VN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023B933-510F-4F55-87CB-DDD41FB042C9}"/>
              </a:ext>
            </a:extLst>
          </p:cNvPr>
          <p:cNvSpPr txBox="1"/>
          <p:nvPr/>
        </p:nvSpPr>
        <p:spPr>
          <a:xfrm>
            <a:off x="2808200" y="4642522"/>
            <a:ext cx="739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sz="2000" b="1" dirty="0">
                <a:effectLst/>
                <a:ea typeface="ＭＳ 明朝" panose="02020609040205080304" pitchFamily="17" charset="-128"/>
                <a:cs typeface="ＭＳ 明朝" panose="02020609040205080304" pitchFamily="17" charset="-128"/>
              </a:rPr>
              <a:t>国旗</a:t>
            </a:r>
            <a:endParaRPr lang="vi-VN" sz="2000" b="1" dirty="0"/>
          </a:p>
        </p:txBody>
      </p:sp>
      <p:pic>
        <p:nvPicPr>
          <p:cNvPr id="13" name="Picture 12" descr="ベトナムの国章">
            <a:hlinkClick r:id="rId3"/>
            <a:extLst>
              <a:ext uri="{FF2B5EF4-FFF2-40B4-BE49-F238E27FC236}">
                <a16:creationId xmlns:a16="http://schemas.microsoft.com/office/drawing/2014/main" xmlns="" id="{A7BC6BB8-6023-404C-A8CD-16FBE599AC3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033" y="1798669"/>
            <a:ext cx="2762127" cy="279637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F6BF74D-7DCB-4431-A2C2-315FC1929B6E}"/>
              </a:ext>
            </a:extLst>
          </p:cNvPr>
          <p:cNvSpPr txBox="1"/>
          <p:nvPr/>
        </p:nvSpPr>
        <p:spPr>
          <a:xfrm>
            <a:off x="7407336" y="4611444"/>
            <a:ext cx="731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sz="2000" b="1" dirty="0">
                <a:effectLst/>
                <a:ea typeface="ＭＳ 明朝" panose="02020609040205080304" pitchFamily="17" charset="-128"/>
                <a:cs typeface="ＭＳ 明朝" panose="02020609040205080304" pitchFamily="17" charset="-128"/>
              </a:rPr>
              <a:t>国章</a:t>
            </a:r>
            <a:endParaRPr lang="vi-VN" sz="2000" b="1" dirty="0"/>
          </a:p>
        </p:txBody>
      </p:sp>
    </p:spTree>
    <p:extLst>
      <p:ext uri="{BB962C8B-B14F-4D97-AF65-F5344CB8AC3E}">
        <p14:creationId xmlns:p14="http://schemas.microsoft.com/office/powerpoint/2010/main" val="1244335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VGP News :. | Áo dài là của người Việt Nam, một sự đẹp đẽ đầy chất dân tộc  | BÁO ĐIỆN TỬ CHÍNH PHỦ NƯỚC CHXHCN VIỆT NAM">
            <a:extLst>
              <a:ext uri="{FF2B5EF4-FFF2-40B4-BE49-F238E27FC236}">
                <a16:creationId xmlns:a16="http://schemas.microsoft.com/office/drawing/2014/main" xmlns="" id="{D0C60312-503C-4CE6-AF0A-6DCCBCE7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030" y="70740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Xúc động lễ chào cờ thiêng liêng nhất trong năm tại Quảng trường Ba Đình  lịch sử">
            <a:extLst>
              <a:ext uri="{FF2B5EF4-FFF2-40B4-BE49-F238E27FC236}">
                <a16:creationId xmlns:a16="http://schemas.microsoft.com/office/drawing/2014/main" xmlns="" id="{6044F07E-6A1D-41D8-BB9E-64F3E0238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70" y="1843088"/>
            <a:ext cx="5083968" cy="338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Trang Thơ - Ngọc Liên: Màu hoa tím | Hoa sen, Hoa tím, Hoa">
            <a:extLst>
              <a:ext uri="{FF2B5EF4-FFF2-40B4-BE49-F238E27FC236}">
                <a16:creationId xmlns:a16="http://schemas.microsoft.com/office/drawing/2014/main" xmlns="" id="{D3445279-F7ED-43CB-AE30-C7F516AE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188A0245-3B2E-4DBC-9A5F-399746548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387" y="10350"/>
            <a:ext cx="7766936" cy="1076770"/>
          </a:xfrm>
        </p:spPr>
        <p:txBody>
          <a:bodyPr/>
          <a:lstStyle/>
          <a:p>
            <a:pPr algn="l"/>
            <a:r>
              <a:rPr lang="ja-JP" altLang="en-US" b="1" i="0">
                <a:solidFill>
                  <a:srgbClr val="2C2B2E"/>
                </a:solidFill>
                <a:effectLst/>
                <a:latin typeface="roboto"/>
              </a:rPr>
              <a:t>ベトナム文化の特徴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6977950-84B6-404D-9671-1190C098A732}"/>
              </a:ext>
            </a:extLst>
          </p:cNvPr>
          <p:cNvSpPr txBox="1"/>
          <p:nvPr/>
        </p:nvSpPr>
        <p:spPr>
          <a:xfrm>
            <a:off x="6244034" y="14737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アオザイ</a:t>
            </a:r>
            <a:endParaRPr lang="vi-V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DD10225-F5CC-4C8D-AA11-460A3EEF5A09}"/>
              </a:ext>
            </a:extLst>
          </p:cNvPr>
          <p:cNvSpPr txBox="1"/>
          <p:nvPr/>
        </p:nvSpPr>
        <p:spPr>
          <a:xfrm>
            <a:off x="1062434" y="53447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ホーチミン廟</a:t>
            </a:r>
            <a:endParaRPr lang="vi-V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A420BAF-BA2C-4840-8F9F-19A6078A4F50}"/>
              </a:ext>
            </a:extLst>
          </p:cNvPr>
          <p:cNvSpPr txBox="1"/>
          <p:nvPr/>
        </p:nvSpPr>
        <p:spPr>
          <a:xfrm>
            <a:off x="5017094" y="56159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ハス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37159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EDA757-DB1F-4735-9014-41B53D4FA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609600"/>
            <a:ext cx="5232400" cy="670560"/>
          </a:xfrm>
        </p:spPr>
        <p:txBody>
          <a:bodyPr>
            <a:noAutofit/>
          </a:bodyPr>
          <a:lstStyle/>
          <a:p>
            <a:r>
              <a:rPr lang="ja-JP" altLang="en-US" sz="5400" b="1" dirty="0">
                <a:solidFill>
                  <a:schemeClr val="tx1"/>
                </a:solidFill>
              </a:rPr>
              <a:t>ベトナムの家族</a:t>
            </a:r>
            <a:endParaRPr lang="vi-VN" sz="5400" b="1" dirty="0">
              <a:solidFill>
                <a:schemeClr val="tx1"/>
              </a:solidFill>
            </a:endParaRPr>
          </a:p>
        </p:txBody>
      </p:sp>
      <p:pic>
        <p:nvPicPr>
          <p:cNvPr id="8196" name="Picture 4" descr="Gia đình người Sài Gòn xưa qua những tấm ảnh - Saigon Nhỏ">
            <a:extLst>
              <a:ext uri="{FF2B5EF4-FFF2-40B4-BE49-F238E27FC236}">
                <a16:creationId xmlns:a16="http://schemas.microsoft.com/office/drawing/2014/main" xmlns="" id="{BBBFA214-7232-43A4-A0D2-EF2DCDB26B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65" y="100939"/>
            <a:ext cx="3512026" cy="235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Gia đình Việt Nam xưa và nay">
            <a:extLst>
              <a:ext uri="{FF2B5EF4-FFF2-40B4-BE49-F238E27FC236}">
                <a16:creationId xmlns:a16="http://schemas.microsoft.com/office/drawing/2014/main" xmlns="" id="{CCF22812-8234-483E-BC18-83271A0E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934" y="4035425"/>
            <a:ext cx="3810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5BA2D15-FD01-4E15-8B24-C865439B8929}"/>
              </a:ext>
            </a:extLst>
          </p:cNvPr>
          <p:cNvSpPr txBox="1"/>
          <p:nvPr/>
        </p:nvSpPr>
        <p:spPr>
          <a:xfrm>
            <a:off x="1209040" y="574040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b="1" dirty="0"/>
              <a:t>結婚式</a:t>
            </a:r>
            <a:endParaRPr lang="vi-VN" sz="4000" b="1" dirty="0"/>
          </a:p>
        </p:txBody>
      </p:sp>
      <p:pic>
        <p:nvPicPr>
          <p:cNvPr id="8202" name="Picture 10" descr="ベトナムの結婚式（第１話） | メコンブライダル | 国際結婚ベトナム">
            <a:extLst>
              <a:ext uri="{FF2B5EF4-FFF2-40B4-BE49-F238E27FC236}">
                <a16:creationId xmlns:a16="http://schemas.microsoft.com/office/drawing/2014/main" xmlns="" id="{DD5B0101-B2EE-4C8A-9B5C-B9361C243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4" y="2454275"/>
            <a:ext cx="47625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22B48CE-AEEC-4D6C-9337-CB86797B1273}"/>
              </a:ext>
            </a:extLst>
          </p:cNvPr>
          <p:cNvSpPr txBox="1"/>
          <p:nvPr/>
        </p:nvSpPr>
        <p:spPr>
          <a:xfrm>
            <a:off x="5323840" y="2530187"/>
            <a:ext cx="554510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800" b="1" dirty="0"/>
              <a:t>昔</a:t>
            </a:r>
            <a:r>
              <a:rPr lang="ja-JP" altLang="en-US" sz="3800" b="1" dirty="0" smtClean="0"/>
              <a:t>々から子</a:t>
            </a:r>
            <a:r>
              <a:rPr lang="ja-JP" altLang="en-US" sz="3800" b="1" dirty="0"/>
              <a:t>供が多い家</a:t>
            </a:r>
            <a:r>
              <a:rPr lang="ja-JP" altLang="en-US" sz="3800" b="1" dirty="0"/>
              <a:t>族</a:t>
            </a:r>
            <a:endParaRPr lang="vi-VN" sz="3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A24C476-74CB-4A22-91DE-46427ADFC1E5}"/>
              </a:ext>
            </a:extLst>
          </p:cNvPr>
          <p:cNvSpPr txBox="1"/>
          <p:nvPr/>
        </p:nvSpPr>
        <p:spPr>
          <a:xfrm>
            <a:off x="8982791" y="4908689"/>
            <a:ext cx="262123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800" b="1" dirty="0"/>
              <a:t>現代の家族</a:t>
            </a:r>
            <a:endParaRPr lang="vi-VN" sz="3800" b="1" dirty="0"/>
          </a:p>
        </p:txBody>
      </p:sp>
    </p:spTree>
    <p:extLst>
      <p:ext uri="{BB962C8B-B14F-4D97-AF65-F5344CB8AC3E}">
        <p14:creationId xmlns:p14="http://schemas.microsoft.com/office/powerpoint/2010/main" val="248353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Bài cúng thôi nôi cho bé trai và bé gái nên lưu lại – Gốm Sứ Bảo Lộc">
            <a:extLst>
              <a:ext uri="{FF2B5EF4-FFF2-40B4-BE49-F238E27FC236}">
                <a16:creationId xmlns:a16="http://schemas.microsoft.com/office/drawing/2014/main" xmlns="" id="{23032AAD-D4E9-423B-AC04-9611F5212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437" y="1524000"/>
            <a:ext cx="6031863" cy="394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Vì sao chúng ta lại làm tiệc thôi nôi, đầy tháng cho bé 1">
            <a:extLst>
              <a:ext uri="{FF2B5EF4-FFF2-40B4-BE49-F238E27FC236}">
                <a16:creationId xmlns:a16="http://schemas.microsoft.com/office/drawing/2014/main" xmlns="" id="{692DDFA1-FD76-4B6D-B536-A8D8A9863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5904437" cy="394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34CA7CD-FAFA-4A65-B1BF-12C683567404}"/>
              </a:ext>
            </a:extLst>
          </p:cNvPr>
          <p:cNvSpPr txBox="1"/>
          <p:nvPr/>
        </p:nvSpPr>
        <p:spPr>
          <a:xfrm>
            <a:off x="285750" y="400050"/>
            <a:ext cx="62337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i="0" u="none" strike="noStrike" dirty="0">
                <a:effectLst/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赤ちゃんのお祝い行事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57F8E11-42FE-4CC1-9635-87B07FE88035}"/>
              </a:ext>
            </a:extLst>
          </p:cNvPr>
          <p:cNvSpPr txBox="1"/>
          <p:nvPr/>
        </p:nvSpPr>
        <p:spPr>
          <a:xfrm>
            <a:off x="255700" y="5454829"/>
            <a:ext cx="11680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300" b="1" i="0" u="none" strike="noStrike" dirty="0">
                <a:effectLst/>
                <a:latin typeface="Meiryo (Body)"/>
                <a:ea typeface="+mj-ea"/>
              </a:rPr>
              <a:t>生後１ヶ月のお誕生日</a:t>
            </a:r>
            <a:r>
              <a:rPr lang="ja-JP" altLang="en-US" sz="2300" b="1" dirty="0">
                <a:latin typeface="Meiryo (Body)"/>
                <a:ea typeface="+mj-ea"/>
              </a:rPr>
              <a:t>は、</a:t>
            </a:r>
            <a:r>
              <a:rPr lang="ja-JP" altLang="en-US" sz="2300" b="1" i="0" dirty="0">
                <a:effectLst/>
                <a:latin typeface="Meiryo (Body)"/>
                <a:ea typeface="+mj-ea"/>
              </a:rPr>
              <a:t>赤ちゃんの行事は、ご両親だけでなく祖父母も招いて行うことが多いもの。同じ行事でもだれに来てもらうか、何を用意するかは家や地方によって異なります。</a:t>
            </a:r>
            <a:endParaRPr lang="ja-JP" altLang="en-US" sz="2300" b="1" i="0" u="none" strike="noStrike" dirty="0">
              <a:effectLst/>
              <a:latin typeface="Meiryo (Body)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41232" y="5185611"/>
            <a:ext cx="863205" cy="269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5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4363898" cy="1320800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solidFill>
                  <a:schemeClr val="tx1"/>
                </a:solidFill>
              </a:rPr>
              <a:t>保育園に通</a:t>
            </a:r>
            <a:r>
              <a:rPr lang="ja-JP" altLang="en-US" sz="2400" dirty="0" smtClean="0">
                <a:solidFill>
                  <a:schemeClr val="tx1"/>
                </a:solidFill>
              </a:rPr>
              <a:t>う</a:t>
            </a:r>
            <a:r>
              <a:rPr lang="en-US" altLang="ja-JP" sz="2400" dirty="0" smtClean="0">
                <a:solidFill>
                  <a:schemeClr val="tx1"/>
                </a:solidFill>
              </a:rPr>
              <a:t>6</a:t>
            </a:r>
            <a:r>
              <a:rPr lang="ja-JP" altLang="en-US" sz="2400" dirty="0" smtClean="0">
                <a:solidFill>
                  <a:schemeClr val="tx1"/>
                </a:solidFill>
              </a:rPr>
              <a:t>ヶ月歳の児</a:t>
            </a:r>
            <a:r>
              <a:rPr lang="ja-JP" altLang="en-US" sz="2400" dirty="0">
                <a:solidFill>
                  <a:schemeClr val="tx1"/>
                </a:solidFill>
              </a:rPr>
              <a:t>童も多いです。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81" y="1907925"/>
            <a:ext cx="5325035" cy="2928769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65639" y="629653"/>
            <a:ext cx="436389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ja-JP" altLang="en-US" sz="2400" dirty="0">
                <a:solidFill>
                  <a:schemeClr val="tx1"/>
                </a:solidFill>
              </a:rPr>
              <a:t>両親の実家に住んでいる場合は保育園に行かず、おばあちゃんが面倒を見ます。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37" y="1860926"/>
            <a:ext cx="47625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70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8" y="3329739"/>
            <a:ext cx="5951621" cy="3347787"/>
          </a:xfrm>
          <a:prstGeom prst="rect">
            <a:avLst/>
          </a:prstGeom>
        </p:spPr>
      </p:pic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395" y="204786"/>
            <a:ext cx="5164489" cy="388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84" y="995390"/>
            <a:ext cx="2450181" cy="43558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9274" y="1155032"/>
            <a:ext cx="116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屋上活動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12821" y="2671012"/>
            <a:ext cx="2863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スーパーマーケットに遊びに行く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74116" y="5336450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誕生日パーティー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89" y="4121928"/>
            <a:ext cx="1821782" cy="24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93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4760940" cy="605589"/>
          </a:xfrm>
        </p:spPr>
        <p:txBody>
          <a:bodyPr>
            <a:noAutofit/>
          </a:bodyPr>
          <a:lstStyle/>
          <a:p>
            <a:r>
              <a:rPr lang="ja-JP" altLang="en-US" b="1" dirty="0" smtClean="0">
                <a:solidFill>
                  <a:schemeClr val="tx1"/>
                </a:solidFill>
              </a:rPr>
              <a:t>両親か学校からの教育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7" y="2211095"/>
            <a:ext cx="238125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30" y="3844089"/>
            <a:ext cx="2294524" cy="28454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284" y="1371600"/>
            <a:ext cx="2959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寝る前に、両親が子供に本とか物語を飲ませる。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53" y="872289"/>
            <a:ext cx="5261811" cy="39463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86" y="4030579"/>
            <a:ext cx="3545305" cy="26589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57286" y="2203053"/>
            <a:ext cx="2012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学校で先生が子供に絵や皮をむいたオレンジを体験させる。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98885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563</TotalTime>
  <Words>572</Words>
  <Application>Microsoft Office PowerPoint</Application>
  <PresentationFormat>Custom</PresentationFormat>
  <Paragraphs>45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Facet</vt:lpstr>
      <vt:lpstr>PowerPoint Presentation</vt:lpstr>
      <vt:lpstr>PowerPoint Presentation</vt:lpstr>
      <vt:lpstr>PowerPoint Presentation</vt:lpstr>
      <vt:lpstr>ベトナム文化の特徴</vt:lpstr>
      <vt:lpstr>ベトナムの家族</vt:lpstr>
      <vt:lpstr>PowerPoint Presentation</vt:lpstr>
      <vt:lpstr>保育園に通う6ヶ月歳の児童も多いです。</vt:lpstr>
      <vt:lpstr>PowerPoint Presentation</vt:lpstr>
      <vt:lpstr>両親か学校からの教育</vt:lpstr>
      <vt:lpstr>7時から7時半までに登園し、園児たちは朝ごはんを保育園で食べます。</vt:lpstr>
      <vt:lpstr>小学校に入る前に、幼稚園で先生が５歳の子供にチョックやボールドやペンシルを接させる。</vt:lpstr>
      <vt:lpstr>PowerPoint Presentation</vt:lpstr>
      <vt:lpstr>学校行く交通</vt:lpstr>
      <vt:lpstr>以上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Thanh Nguyễn Chí</dc:creator>
  <cp:lastModifiedBy>NGUYEN CHI THANH</cp:lastModifiedBy>
  <cp:revision>34</cp:revision>
  <dcterms:created xsi:type="dcterms:W3CDTF">2021-02-28T03:22:02Z</dcterms:created>
  <dcterms:modified xsi:type="dcterms:W3CDTF">2021-03-06T07:59:12Z</dcterms:modified>
</cp:coreProperties>
</file>